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754"/>
    <p:restoredTop sz="94444"/>
  </p:normalViewPr>
  <p:slideViewPr>
    <p:cSldViewPr snapToGrid="0" snapToObjects="1">
      <p:cViewPr varScale="1">
        <p:scale>
          <a:sx n="62" d="100"/>
          <a:sy n="62" d="100"/>
        </p:scale>
        <p:origin x="608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33F46-CBE2-8440-8D66-53048A018CA3}" type="datetimeFigureOut">
              <a:rPr lang="en-US" smtClean="0"/>
              <a:t>9/19/2023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FDB8A-0999-B847-8BB6-73EC172BA2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02999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33F46-CBE2-8440-8D66-53048A018CA3}" type="datetimeFigureOut">
              <a:rPr lang="en-US" smtClean="0"/>
              <a:t>9/19/2023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FDB8A-0999-B847-8BB6-73EC172BA2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05196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33F46-CBE2-8440-8D66-53048A018CA3}" type="datetimeFigureOut">
              <a:rPr lang="en-US" smtClean="0"/>
              <a:t>9/19/2023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FDB8A-0999-B847-8BB6-73EC172BA2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27041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33F46-CBE2-8440-8D66-53048A018CA3}" type="datetimeFigureOut">
              <a:rPr lang="en-US" smtClean="0"/>
              <a:t>9/19/2023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FDB8A-0999-B847-8BB6-73EC172BA2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32085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33F46-CBE2-8440-8D66-53048A018CA3}" type="datetimeFigureOut">
              <a:rPr lang="en-US" smtClean="0"/>
              <a:t>9/19/2023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FDB8A-0999-B847-8BB6-73EC172BA2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0347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33F46-CBE2-8440-8D66-53048A018CA3}" type="datetimeFigureOut">
              <a:rPr lang="en-US" smtClean="0"/>
              <a:t>9/19/2023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FDB8A-0999-B847-8BB6-73EC172BA2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25014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33F46-CBE2-8440-8D66-53048A018CA3}" type="datetimeFigureOut">
              <a:rPr lang="en-US" smtClean="0"/>
              <a:t>9/19/2023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FDB8A-0999-B847-8BB6-73EC172BA2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0448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33F46-CBE2-8440-8D66-53048A018CA3}" type="datetimeFigureOut">
              <a:rPr lang="en-US" smtClean="0"/>
              <a:t>9/19/2023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FDB8A-0999-B847-8BB6-73EC172BA2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26217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33F46-CBE2-8440-8D66-53048A018CA3}" type="datetimeFigureOut">
              <a:rPr lang="en-US" smtClean="0"/>
              <a:t>9/19/2023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FDB8A-0999-B847-8BB6-73EC172BA2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7826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33F46-CBE2-8440-8D66-53048A018CA3}" type="datetimeFigureOut">
              <a:rPr lang="en-US" smtClean="0"/>
              <a:t>9/19/2023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FDB8A-0999-B847-8BB6-73EC172BA2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5879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33F46-CBE2-8440-8D66-53048A018CA3}" type="datetimeFigureOut">
              <a:rPr lang="en-US" smtClean="0"/>
              <a:t>9/19/2023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FDB8A-0999-B847-8BB6-73EC172BA2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284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A33F46-CBE2-8440-8D66-53048A018CA3}" type="datetimeFigureOut">
              <a:rPr lang="en-US" smtClean="0"/>
              <a:t>9/19/2023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FDB8A-0999-B847-8BB6-73EC172BA2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177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/>
          <p:cNvSpPr/>
          <p:nvPr/>
        </p:nvSpPr>
        <p:spPr>
          <a:xfrm>
            <a:off x="372757" y="2880635"/>
            <a:ext cx="123147" cy="1165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1850795" y="1291319"/>
            <a:ext cx="123147" cy="1165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5181824" y="1690461"/>
            <a:ext cx="123147" cy="1165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8628971" y="739775"/>
            <a:ext cx="123147" cy="1165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10827886" y="2194130"/>
            <a:ext cx="123147" cy="1165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880174" y="4469950"/>
            <a:ext cx="123147" cy="1165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254224" y="6095548"/>
            <a:ext cx="123147" cy="1165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Freeform 1"/>
          <p:cNvSpPr/>
          <p:nvPr/>
        </p:nvSpPr>
        <p:spPr>
          <a:xfrm>
            <a:off x="327546" y="1760561"/>
            <a:ext cx="4926842" cy="4394579"/>
          </a:xfrm>
          <a:custGeom>
            <a:avLst/>
            <a:gdLst>
              <a:gd name="connsiteX0" fmla="*/ 0 w 4926842"/>
              <a:gd name="connsiteY0" fmla="*/ 4394579 h 4394579"/>
              <a:gd name="connsiteX1" fmla="*/ 1678675 w 4926842"/>
              <a:gd name="connsiteY1" fmla="*/ 900752 h 4394579"/>
              <a:gd name="connsiteX2" fmla="*/ 4926842 w 4926842"/>
              <a:gd name="connsiteY2" fmla="*/ 0 h 4394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926842" h="4394579">
                <a:moveTo>
                  <a:pt x="0" y="4394579"/>
                </a:moveTo>
                <a:cubicBezTo>
                  <a:pt x="428767" y="3013880"/>
                  <a:pt x="857535" y="1633182"/>
                  <a:pt x="1678675" y="900752"/>
                </a:cubicBezTo>
                <a:cubicBezTo>
                  <a:pt x="2499815" y="168322"/>
                  <a:pt x="4926842" y="0"/>
                  <a:pt x="4926842" y="0"/>
                </a:cubicBezTo>
              </a:path>
            </a:pathLst>
          </a:custGeom>
          <a:noFill/>
          <a:ln w="63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 2"/>
          <p:cNvSpPr/>
          <p:nvPr/>
        </p:nvSpPr>
        <p:spPr>
          <a:xfrm>
            <a:off x="5281684" y="1483590"/>
            <a:ext cx="6660107" cy="3061114"/>
          </a:xfrm>
          <a:custGeom>
            <a:avLst/>
            <a:gdLst>
              <a:gd name="connsiteX0" fmla="*/ 0 w 6660107"/>
              <a:gd name="connsiteY0" fmla="*/ 249676 h 3061114"/>
              <a:gd name="connsiteX1" fmla="*/ 3316406 w 6660107"/>
              <a:gd name="connsiteY1" fmla="*/ 276971 h 3061114"/>
              <a:gd name="connsiteX2" fmla="*/ 6660107 w 6660107"/>
              <a:gd name="connsiteY2" fmla="*/ 3061114 h 3061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660107" h="3061114">
                <a:moveTo>
                  <a:pt x="0" y="249676"/>
                </a:moveTo>
                <a:cubicBezTo>
                  <a:pt x="1103194" y="29037"/>
                  <a:pt x="2206388" y="-191602"/>
                  <a:pt x="3316406" y="276971"/>
                </a:cubicBezTo>
                <a:cubicBezTo>
                  <a:pt x="4426424" y="745544"/>
                  <a:pt x="6660107" y="3061114"/>
                  <a:pt x="6660107" y="3061114"/>
                </a:cubicBezTo>
              </a:path>
            </a:pathLst>
          </a:custGeom>
          <a:noFill/>
          <a:ln w="63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 flipV="1">
            <a:off x="326572" y="2880635"/>
            <a:ext cx="90826" cy="3273195"/>
          </a:xfrm>
          <a:prstGeom prst="line">
            <a:avLst/>
          </a:prstGeom>
          <a:ln w="254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stCxn id="5" idx="0"/>
            <a:endCxn id="6" idx="0"/>
          </p:cNvCxnSpPr>
          <p:nvPr/>
        </p:nvCxnSpPr>
        <p:spPr>
          <a:xfrm flipV="1">
            <a:off x="434331" y="1291319"/>
            <a:ext cx="1478038" cy="1589316"/>
          </a:xfrm>
          <a:prstGeom prst="line">
            <a:avLst/>
          </a:prstGeom>
          <a:ln w="254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stCxn id="6" idx="1"/>
            <a:endCxn id="2" idx="2"/>
          </p:cNvCxnSpPr>
          <p:nvPr/>
        </p:nvCxnSpPr>
        <p:spPr>
          <a:xfrm>
            <a:off x="1868829" y="1308389"/>
            <a:ext cx="3385559" cy="452172"/>
          </a:xfrm>
          <a:prstGeom prst="line">
            <a:avLst/>
          </a:prstGeom>
          <a:ln w="254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>
            <a:stCxn id="3" idx="0"/>
            <a:endCxn id="8" idx="6"/>
          </p:cNvCxnSpPr>
          <p:nvPr/>
        </p:nvCxnSpPr>
        <p:spPr>
          <a:xfrm flipV="1">
            <a:off x="5281684" y="798057"/>
            <a:ext cx="3470434" cy="935209"/>
          </a:xfrm>
          <a:prstGeom prst="line">
            <a:avLst/>
          </a:prstGeom>
          <a:ln w="254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>
            <a:stCxn id="8" idx="5"/>
            <a:endCxn id="9" idx="5"/>
          </p:cNvCxnSpPr>
          <p:nvPr/>
        </p:nvCxnSpPr>
        <p:spPr>
          <a:xfrm>
            <a:off x="8734084" y="839268"/>
            <a:ext cx="2198915" cy="1454355"/>
          </a:xfrm>
          <a:prstGeom prst="line">
            <a:avLst/>
          </a:prstGeom>
          <a:ln w="254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>
            <a:stCxn id="9" idx="5"/>
            <a:endCxn id="10" idx="4"/>
          </p:cNvCxnSpPr>
          <p:nvPr/>
        </p:nvCxnSpPr>
        <p:spPr>
          <a:xfrm>
            <a:off x="10932999" y="2293623"/>
            <a:ext cx="1008749" cy="2292890"/>
          </a:xfrm>
          <a:prstGeom prst="line">
            <a:avLst/>
          </a:prstGeom>
          <a:ln w="254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/>
              <p:cNvSpPr txBox="1"/>
              <p:nvPr/>
            </p:nvSpPr>
            <p:spPr>
              <a:xfrm>
                <a:off x="300250" y="5857021"/>
                <a:ext cx="863600" cy="4770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5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500" b="0" i="1" smtClean="0">
                              <a:latin typeface="Cambria Math" charset="0"/>
                            </a:rPr>
                            <m:t>𝑃</m:t>
                          </m:r>
                        </m:e>
                        <m:sub>
                          <m:r>
                            <a:rPr lang="en-US" sz="2500" b="0" i="1" smtClean="0">
                              <a:latin typeface="Cambria Math" charset="0"/>
                            </a:rPr>
                            <m:t>0</m:t>
                          </m:r>
                        </m:sub>
                      </m:sSub>
                    </m:oMath>
                  </m:oMathPara>
                </a14:m>
                <a:endParaRPr lang="en-US" sz="2500" dirty="0"/>
              </a:p>
            </p:txBody>
          </p:sp>
        </mc:Choice>
        <mc:Fallback xmlns="">
          <p:sp>
            <p:nvSpPr>
              <p:cNvPr id="38" name="TextBox 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0250" y="5857021"/>
                <a:ext cx="863600" cy="477054"/>
              </a:xfrm>
              <a:prstGeom prst="rect">
                <a:avLst/>
              </a:prstGeom>
              <a:blipFill rotWithShape="0">
                <a:blip r:embed="rId2"/>
                <a:stretch>
                  <a:fillRect b="-25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/>
              <p:cNvSpPr txBox="1"/>
              <p:nvPr/>
            </p:nvSpPr>
            <p:spPr>
              <a:xfrm>
                <a:off x="-241614" y="2419557"/>
                <a:ext cx="863600" cy="4770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5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500" b="0" i="1" smtClean="0">
                              <a:latin typeface="Cambria Math" charset="0"/>
                            </a:rPr>
                            <m:t>𝑃</m:t>
                          </m:r>
                        </m:e>
                        <m:sub>
                          <m:r>
                            <a:rPr lang="en-US" sz="2500" b="0" i="1" smtClean="0">
                              <a:latin typeface="Cambria Math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sz="2500" dirty="0"/>
              </a:p>
            </p:txBody>
          </p:sp>
        </mc:Choice>
        <mc:Fallback xmlns="">
          <p:sp>
            <p:nvSpPr>
              <p:cNvPr id="39" name="TextBox 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241614" y="2419557"/>
                <a:ext cx="863600" cy="477054"/>
              </a:xfrm>
              <a:prstGeom prst="rect">
                <a:avLst/>
              </a:prstGeom>
              <a:blipFill rotWithShape="0">
                <a:blip r:embed="rId3"/>
                <a:stretch>
                  <a:fillRect b="-25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extBox 39"/>
              <p:cNvSpPr txBox="1"/>
              <p:nvPr/>
            </p:nvSpPr>
            <p:spPr>
              <a:xfrm>
                <a:off x="1180780" y="810894"/>
                <a:ext cx="863600" cy="4770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5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500" b="0" i="1" smtClean="0">
                              <a:latin typeface="Cambria Math" charset="0"/>
                            </a:rPr>
                            <m:t>𝑃</m:t>
                          </m:r>
                        </m:e>
                        <m:sub>
                          <m:r>
                            <a:rPr lang="en-US" sz="2500" b="0" i="1" smtClean="0">
                              <a:latin typeface="Cambria Math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sz="2500" dirty="0"/>
              </a:p>
            </p:txBody>
          </p:sp>
        </mc:Choice>
        <mc:Fallback xmlns="">
          <p:sp>
            <p:nvSpPr>
              <p:cNvPr id="40" name="TextBox 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0780" y="810894"/>
                <a:ext cx="863600" cy="477054"/>
              </a:xfrm>
              <a:prstGeom prst="rect">
                <a:avLst/>
              </a:prstGeom>
              <a:blipFill rotWithShape="0">
                <a:blip r:embed="rId4"/>
                <a:stretch>
                  <a:fillRect b="-25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/>
              <p:cNvSpPr txBox="1"/>
              <p:nvPr/>
            </p:nvSpPr>
            <p:spPr>
              <a:xfrm>
                <a:off x="4685984" y="1149563"/>
                <a:ext cx="863600" cy="4770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5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500" b="0" i="1" smtClean="0">
                              <a:latin typeface="Cambria Math" charset="0"/>
                            </a:rPr>
                            <m:t>𝑃</m:t>
                          </m:r>
                        </m:e>
                        <m:sub>
                          <m:r>
                            <a:rPr lang="en-US" sz="2500" b="0" i="1" smtClean="0">
                              <a:latin typeface="Cambria Math" charset="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en-US" sz="2500" dirty="0"/>
              </a:p>
            </p:txBody>
          </p:sp>
        </mc:Choice>
        <mc:Fallback xmlns="">
          <p:sp>
            <p:nvSpPr>
              <p:cNvPr id="41" name="TextBox 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85984" y="1149563"/>
                <a:ext cx="863600" cy="477054"/>
              </a:xfrm>
              <a:prstGeom prst="rect">
                <a:avLst/>
              </a:prstGeom>
              <a:blipFill rotWithShape="0">
                <a:blip r:embed="rId5"/>
                <a:stretch>
                  <a:fillRect b="-25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extBox 41"/>
              <p:cNvSpPr txBox="1"/>
              <p:nvPr/>
            </p:nvSpPr>
            <p:spPr>
              <a:xfrm>
                <a:off x="8055707" y="252095"/>
                <a:ext cx="863600" cy="4770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5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500" b="0" i="1" smtClean="0">
                              <a:latin typeface="Cambria Math" charset="0"/>
                            </a:rPr>
                            <m:t>𝑃</m:t>
                          </m:r>
                        </m:e>
                        <m:sub>
                          <m:r>
                            <a:rPr lang="en-US" sz="2500" b="0" i="1" smtClean="0">
                              <a:latin typeface="Cambria Math" charset="0"/>
                            </a:rPr>
                            <m:t>4</m:t>
                          </m:r>
                        </m:sub>
                      </m:sSub>
                    </m:oMath>
                  </m:oMathPara>
                </a14:m>
                <a:endParaRPr lang="en-US" sz="2500" dirty="0"/>
              </a:p>
            </p:txBody>
          </p:sp>
        </mc:Choice>
        <mc:Fallback xmlns="">
          <p:sp>
            <p:nvSpPr>
              <p:cNvPr id="42" name="TextBox 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55707" y="252095"/>
                <a:ext cx="863600" cy="477054"/>
              </a:xfrm>
              <a:prstGeom prst="rect">
                <a:avLst/>
              </a:prstGeom>
              <a:blipFill rotWithShape="0">
                <a:blip r:embed="rId6"/>
                <a:stretch>
                  <a:fillRect b="-126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TextBox 42"/>
              <p:cNvSpPr txBox="1"/>
              <p:nvPr/>
            </p:nvSpPr>
            <p:spPr>
              <a:xfrm>
                <a:off x="10714234" y="1759157"/>
                <a:ext cx="863600" cy="4770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5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500" b="0" i="1" smtClean="0">
                              <a:latin typeface="Cambria Math" charset="0"/>
                            </a:rPr>
                            <m:t>𝑃</m:t>
                          </m:r>
                        </m:e>
                        <m:sub>
                          <m:r>
                            <a:rPr lang="en-US" sz="2500" b="0" i="1" smtClean="0">
                              <a:latin typeface="Cambria Math" charset="0"/>
                            </a:rPr>
                            <m:t>5</m:t>
                          </m:r>
                        </m:sub>
                      </m:sSub>
                    </m:oMath>
                  </m:oMathPara>
                </a14:m>
                <a:endParaRPr lang="en-US" sz="2500" dirty="0"/>
              </a:p>
            </p:txBody>
          </p:sp>
        </mc:Choice>
        <mc:Fallback xmlns="">
          <p:sp>
            <p:nvSpPr>
              <p:cNvPr id="43" name="TextBox 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14234" y="1759157"/>
                <a:ext cx="863600" cy="477054"/>
              </a:xfrm>
              <a:prstGeom prst="rect">
                <a:avLst/>
              </a:prstGeom>
              <a:blipFill rotWithShape="0">
                <a:blip r:embed="rId7"/>
                <a:stretch>
                  <a:fillRect b="-25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" name="TextBox 43"/>
              <p:cNvSpPr txBox="1"/>
              <p:nvPr/>
            </p:nvSpPr>
            <p:spPr>
              <a:xfrm>
                <a:off x="11306898" y="4434622"/>
                <a:ext cx="863600" cy="4770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5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500" b="0" i="1" smtClean="0">
                              <a:latin typeface="Cambria Math" charset="0"/>
                            </a:rPr>
                            <m:t>𝑃</m:t>
                          </m:r>
                        </m:e>
                        <m:sub>
                          <m:r>
                            <a:rPr lang="en-US" sz="2500" b="0" i="1" smtClean="0">
                              <a:latin typeface="Cambria Math" charset="0"/>
                            </a:rPr>
                            <m:t>6</m:t>
                          </m:r>
                        </m:sub>
                      </m:sSub>
                    </m:oMath>
                  </m:oMathPara>
                </a14:m>
                <a:endParaRPr lang="en-US" sz="2500" dirty="0"/>
              </a:p>
            </p:txBody>
          </p:sp>
        </mc:Choice>
        <mc:Fallback xmlns="">
          <p:sp>
            <p:nvSpPr>
              <p:cNvPr id="44" name="TextBox 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06898" y="4434622"/>
                <a:ext cx="863600" cy="477054"/>
              </a:xfrm>
              <a:prstGeom prst="rect">
                <a:avLst/>
              </a:prstGeom>
              <a:blipFill rotWithShape="0">
                <a:blip r:embed="rId8"/>
                <a:stretch>
                  <a:fillRect b="-126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5" name="TextBox 44"/>
              <p:cNvSpPr txBox="1"/>
              <p:nvPr/>
            </p:nvSpPr>
            <p:spPr>
              <a:xfrm>
                <a:off x="1490132" y="4049671"/>
                <a:ext cx="9672724" cy="23773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5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mbria Math" charset="0"/>
                        </a:rPr>
                        <m:t>𝛽</m:t>
                      </m:r>
                      <m:d>
                        <m:dPr>
                          <m:ctrlPr>
                            <a:rPr lang="en-US" sz="2500" b="0" i="1" smtClean="0">
                              <a:latin typeface="Cambria Math" panose="02040503050406030204" pitchFamily="18" charset="0"/>
                              <a:ea typeface="Cambria Math" charset="0"/>
                              <a:cs typeface="Cambria Math" charset="0"/>
                            </a:rPr>
                          </m:ctrlPr>
                        </m:dPr>
                        <m:e>
                          <m:r>
                            <a:rPr lang="en-US" sz="2500" b="0" i="1" smtClean="0">
                              <a:latin typeface="Cambria Math" charset="0"/>
                              <a:ea typeface="Cambria Math" charset="0"/>
                              <a:cs typeface="Cambria Math" charset="0"/>
                            </a:rPr>
                            <m:t>𝑡</m:t>
                          </m:r>
                        </m:e>
                      </m:d>
                      <m:r>
                        <a:rPr lang="en-US" sz="2500" b="0" i="1" smtClean="0">
                          <a:latin typeface="Cambria Math" charset="0"/>
                          <a:ea typeface="Cambria Math" charset="0"/>
                          <a:cs typeface="Cambria Math" charset="0"/>
                        </a:rPr>
                        <m:t>=</m:t>
                      </m:r>
                      <m:d>
                        <m:dPr>
                          <m:begChr m:val="{"/>
                          <m:endChr m:val=""/>
                          <m:ctrlPr>
                            <a:rPr lang="en-US" sz="2500" b="0" i="1" smtClean="0">
                              <a:latin typeface="Cambria Math" panose="02040503050406030204" pitchFamily="18" charset="0"/>
                              <a:ea typeface="Cambria Math" charset="0"/>
                              <a:cs typeface="Cambria Math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2500" b="0" i="1" smtClean="0">
                                  <a:latin typeface="Cambria Math" panose="02040503050406030204" pitchFamily="18" charset="0"/>
                                  <a:ea typeface="Cambria Math" charset="0"/>
                                  <a:cs typeface="Cambria Math" charset="0"/>
                                </a:rPr>
                              </m:ctrlPr>
                            </m:eqArrPr>
                            <m:e>
                              <m:r>
                                <a:rPr lang="en-US" sz="2500" b="0" i="1" smtClean="0">
                                  <a:latin typeface="Cambria Math" charset="0"/>
                                  <a:ea typeface="Cambria Math" charset="0"/>
                                  <a:cs typeface="Cambria Math" charset="0"/>
                                </a:rPr>
                                <m:t>𝐵</m:t>
                              </m:r>
                              <m:d>
                                <m:dPr>
                                  <m:ctrlPr>
                                    <a:rPr lang="en-US" sz="2500" b="0" i="1" smtClean="0">
                                      <a:latin typeface="Cambria Math" panose="02040503050406030204" pitchFamily="18" charset="0"/>
                                      <a:ea typeface="Cambria Math" charset="0"/>
                                      <a:cs typeface="Cambria Math" charset="0"/>
                                    </a:rPr>
                                  </m:ctrlPr>
                                </m:dPr>
                                <m:e>
                                  <m:d>
                                    <m:dPr>
                                      <m:begChr m:val="["/>
                                      <m:endChr m:val="]"/>
                                      <m:ctrlPr>
                                        <a:rPr lang="en-US" sz="2500" b="0" i="1" smtClean="0">
                                          <a:latin typeface="Cambria Math" panose="02040503050406030204" pitchFamily="18" charset="0"/>
                                          <a:ea typeface="Cambria Math" charset="0"/>
                                          <a:cs typeface="Cambria Math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US" sz="2500" b="0" i="1" smtClean="0">
                                              <a:latin typeface="Cambria Math" panose="02040503050406030204" pitchFamily="18" charset="0"/>
                                              <a:ea typeface="Cambria Math" charset="0"/>
                                              <a:cs typeface="Cambria Math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2500" b="0" i="1" smtClean="0">
                                              <a:latin typeface="Cambria Math" charset="0"/>
                                              <a:ea typeface="Cambria Math" charset="0"/>
                                              <a:cs typeface="Cambria Math" charset="0"/>
                                            </a:rPr>
                                            <m:t>𝑃</m:t>
                                          </m:r>
                                        </m:e>
                                        <m:sub>
                                          <m:r>
                                            <a:rPr lang="en-US" sz="2500" b="0" i="1" smtClean="0">
                                              <a:latin typeface="Cambria Math" charset="0"/>
                                              <a:ea typeface="Cambria Math" charset="0"/>
                                              <a:cs typeface="Cambria Math" charset="0"/>
                                            </a:rPr>
                                            <m:t>0</m:t>
                                          </m:r>
                                        </m:sub>
                                      </m:sSub>
                                      <m:r>
                                        <a:rPr lang="en-US" sz="2500" b="0" i="1" smtClean="0">
                                          <a:latin typeface="Cambria Math" charset="0"/>
                                          <a:ea typeface="Cambria Math" charset="0"/>
                                          <a:cs typeface="Cambria Math" charset="0"/>
                                        </a:rPr>
                                        <m:t>,</m:t>
                                      </m:r>
                                      <m:sSub>
                                        <m:sSubPr>
                                          <m:ctrlPr>
                                            <a:rPr lang="en-US" sz="2500" b="0" i="1" smtClean="0">
                                              <a:latin typeface="Cambria Math" panose="02040503050406030204" pitchFamily="18" charset="0"/>
                                              <a:ea typeface="Cambria Math" charset="0"/>
                                              <a:cs typeface="Cambria Math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2500" b="0" i="1" smtClean="0">
                                              <a:latin typeface="Cambria Math" charset="0"/>
                                              <a:ea typeface="Cambria Math" charset="0"/>
                                              <a:cs typeface="Cambria Math" charset="0"/>
                                            </a:rPr>
                                            <m:t>𝑃</m:t>
                                          </m:r>
                                        </m:e>
                                        <m:sub>
                                          <m:r>
                                            <a:rPr lang="en-US" sz="2500" b="0" i="1" smtClean="0">
                                              <a:latin typeface="Cambria Math" charset="0"/>
                                              <a:ea typeface="Cambria Math" charset="0"/>
                                              <a:cs typeface="Cambria Math" charset="0"/>
                                            </a:rPr>
                                            <m:t>1</m:t>
                                          </m:r>
                                        </m:sub>
                                      </m:sSub>
                                      <m:r>
                                        <a:rPr lang="en-US" sz="2500" b="0" i="1" smtClean="0">
                                          <a:latin typeface="Cambria Math" charset="0"/>
                                          <a:ea typeface="Cambria Math" charset="0"/>
                                          <a:cs typeface="Cambria Math" charset="0"/>
                                        </a:rPr>
                                        <m:t>,</m:t>
                                      </m:r>
                                      <m:sSub>
                                        <m:sSubPr>
                                          <m:ctrlPr>
                                            <a:rPr lang="en-US" sz="2500" b="0" i="1" smtClean="0">
                                              <a:latin typeface="Cambria Math" panose="02040503050406030204" pitchFamily="18" charset="0"/>
                                              <a:ea typeface="Cambria Math" charset="0"/>
                                              <a:cs typeface="Cambria Math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2500" b="0" i="1" smtClean="0">
                                              <a:latin typeface="Cambria Math" charset="0"/>
                                              <a:ea typeface="Cambria Math" charset="0"/>
                                              <a:cs typeface="Cambria Math" charset="0"/>
                                            </a:rPr>
                                            <m:t>𝑃</m:t>
                                          </m:r>
                                        </m:e>
                                        <m:sub>
                                          <m:r>
                                            <a:rPr lang="en-US" sz="2500" b="0" i="1" smtClean="0">
                                              <a:latin typeface="Cambria Math" charset="0"/>
                                              <a:ea typeface="Cambria Math" charset="0"/>
                                              <a:cs typeface="Cambria Math" charset="0"/>
                                            </a:rPr>
                                            <m:t>2</m:t>
                                          </m:r>
                                        </m:sub>
                                      </m:sSub>
                                      <m:r>
                                        <a:rPr lang="en-US" sz="2500" b="0" i="1" smtClean="0">
                                          <a:latin typeface="Cambria Math" charset="0"/>
                                          <a:ea typeface="Cambria Math" charset="0"/>
                                          <a:cs typeface="Cambria Math" charset="0"/>
                                        </a:rPr>
                                        <m:t>,</m:t>
                                      </m:r>
                                      <m:sSub>
                                        <m:sSubPr>
                                          <m:ctrlPr>
                                            <a:rPr lang="en-US" sz="2500" b="0" i="1" smtClean="0">
                                              <a:latin typeface="Cambria Math" panose="02040503050406030204" pitchFamily="18" charset="0"/>
                                              <a:ea typeface="Cambria Math" charset="0"/>
                                              <a:cs typeface="Cambria Math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2500" b="0" i="1" smtClean="0">
                                              <a:latin typeface="Cambria Math" charset="0"/>
                                              <a:ea typeface="Cambria Math" charset="0"/>
                                              <a:cs typeface="Cambria Math" charset="0"/>
                                            </a:rPr>
                                            <m:t>𝑃</m:t>
                                          </m:r>
                                        </m:e>
                                        <m:sub>
                                          <m:r>
                                            <a:rPr lang="en-US" sz="2500" b="0" i="1" smtClean="0">
                                              <a:latin typeface="Cambria Math" charset="0"/>
                                              <a:ea typeface="Cambria Math" charset="0"/>
                                              <a:cs typeface="Cambria Math" charset="0"/>
                                            </a:rPr>
                                            <m:t>3</m:t>
                                          </m:r>
                                        </m:sub>
                                      </m:sSub>
                                    </m:e>
                                  </m:d>
                                  <m:r>
                                    <a:rPr lang="en-US" sz="2500" b="0" i="1" smtClean="0">
                                      <a:latin typeface="Cambria Math" charset="0"/>
                                      <a:ea typeface="Cambria Math" charset="0"/>
                                      <a:cs typeface="Cambria Math" charset="0"/>
                                    </a:rPr>
                                    <m:t>,2</m:t>
                                  </m:r>
                                  <m:r>
                                    <a:rPr lang="en-US" sz="2500" b="0" i="1" smtClean="0">
                                      <a:latin typeface="Cambria Math" charset="0"/>
                                      <a:ea typeface="Cambria Math" charset="0"/>
                                      <a:cs typeface="Cambria Math" charset="0"/>
                                    </a:rPr>
                                    <m:t>𝑡</m:t>
                                  </m:r>
                                </m:e>
                              </m:d>
                              <m:r>
                                <a:rPr lang="en-US" sz="2500" b="0" i="1" smtClean="0">
                                  <a:latin typeface="Cambria Math" charset="0"/>
                                  <a:ea typeface="Cambria Math" charset="0"/>
                                  <a:cs typeface="Cambria Math" charset="0"/>
                                </a:rPr>
                                <m:t>=</m:t>
                              </m:r>
                              <m:nary>
                                <m:naryPr>
                                  <m:chr m:val="∑"/>
                                  <m:ctrlPr>
                                    <a:rPr lang="en-US" sz="2500" b="0" i="1" smtClean="0">
                                      <a:latin typeface="Cambria Math" panose="02040503050406030204" pitchFamily="18" charset="0"/>
                                      <a:ea typeface="Cambria Math" charset="0"/>
                                      <a:cs typeface="Cambria Math" charset="0"/>
                                    </a:rPr>
                                  </m:ctrlPr>
                                </m:naryPr>
                                <m:sub>
                                  <m:r>
                                    <m:rPr>
                                      <m:brk m:alnAt="23"/>
                                    </m:rPr>
                                    <a:rPr lang="en-US" sz="2500" b="0" i="1" smtClean="0">
                                      <a:latin typeface="Cambria Math" charset="0"/>
                                      <a:ea typeface="Cambria Math" charset="0"/>
                                      <a:cs typeface="Cambria Math" charset="0"/>
                                    </a:rPr>
                                    <m:t>𝑖</m:t>
                                  </m:r>
                                  <m:r>
                                    <a:rPr lang="en-US" sz="2500" b="0" i="1" smtClean="0">
                                      <a:latin typeface="Cambria Math" charset="0"/>
                                      <a:ea typeface="Cambria Math" charset="0"/>
                                      <a:cs typeface="Cambria Math" charset="0"/>
                                    </a:rPr>
                                    <m:t>=0</m:t>
                                  </m:r>
                                </m:sub>
                                <m:sup>
                                  <m:r>
                                    <a:rPr lang="en-US" sz="2500" b="0" i="1" smtClean="0">
                                      <a:latin typeface="Cambria Math" charset="0"/>
                                      <a:ea typeface="Cambria Math" charset="0"/>
                                      <a:cs typeface="Cambria Math" charset="0"/>
                                    </a:rPr>
                                    <m:t>3</m:t>
                                  </m:r>
                                </m:sup>
                                <m:e>
                                  <m:sSub>
                                    <m:sSubPr>
                                      <m:ctrlPr>
                                        <a:rPr lang="en-US" sz="2500" b="0" i="1" smtClean="0">
                                          <a:latin typeface="Cambria Math" panose="02040503050406030204" pitchFamily="18" charset="0"/>
                                          <a:ea typeface="Cambria Math" charset="0"/>
                                          <a:cs typeface="Cambria Math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500" b="0" i="1" smtClean="0">
                                          <a:latin typeface="Cambria Math" charset="0"/>
                                          <a:ea typeface="Cambria Math" charset="0"/>
                                          <a:cs typeface="Cambria Math" charset="0"/>
                                        </a:rPr>
                                        <m:t>𝑃</m:t>
                                      </m:r>
                                    </m:e>
                                    <m:sub>
                                      <m:r>
                                        <a:rPr lang="en-US" sz="2500" b="0" i="1" smtClean="0">
                                          <a:latin typeface="Cambria Math" charset="0"/>
                                          <a:ea typeface="Cambria Math" charset="0"/>
                                          <a:cs typeface="Cambria Math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en-US" sz="2500" b="0" i="1" smtClean="0">
                                          <a:latin typeface="Cambria Math" panose="02040503050406030204" pitchFamily="18" charset="0"/>
                                          <a:ea typeface="Cambria Math" charset="0"/>
                                          <a:cs typeface="Cambria Math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500" b="0" i="1" smtClean="0">
                                          <a:latin typeface="Cambria Math" charset="0"/>
                                          <a:ea typeface="Cambria Math" charset="0"/>
                                          <a:cs typeface="Cambria Math" charset="0"/>
                                        </a:rPr>
                                        <m:t>𝑏</m:t>
                                      </m:r>
                                    </m:e>
                                    <m:sub>
                                      <m:r>
                                        <a:rPr lang="en-US" sz="2500" b="0" i="1" smtClean="0">
                                          <a:latin typeface="Cambria Math" charset="0"/>
                                          <a:ea typeface="Cambria Math" charset="0"/>
                                          <a:cs typeface="Cambria Math" charset="0"/>
                                        </a:rPr>
                                        <m:t>𝑖</m:t>
                                      </m:r>
                                      <m:r>
                                        <a:rPr lang="en-US" sz="2500" b="0" i="1" smtClean="0">
                                          <a:latin typeface="Cambria Math" charset="0"/>
                                          <a:ea typeface="Cambria Math" charset="0"/>
                                          <a:cs typeface="Cambria Math" charset="0"/>
                                        </a:rPr>
                                        <m:t>,3</m:t>
                                      </m:r>
                                    </m:sub>
                                  </m:sSub>
                                  <m:d>
                                    <m:dPr>
                                      <m:ctrlPr>
                                        <a:rPr lang="en-US" sz="2500" b="0" i="1" smtClean="0">
                                          <a:latin typeface="Cambria Math" panose="02040503050406030204" pitchFamily="18" charset="0"/>
                                          <a:ea typeface="Cambria Math" charset="0"/>
                                          <a:cs typeface="Cambria Math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2500" b="0" i="1" smtClean="0">
                                          <a:latin typeface="Cambria Math" charset="0"/>
                                          <a:ea typeface="Cambria Math" charset="0"/>
                                          <a:cs typeface="Cambria Math" charset="0"/>
                                        </a:rPr>
                                        <m:t>2</m:t>
                                      </m:r>
                                      <m:r>
                                        <a:rPr lang="en-US" sz="2500" b="0" i="1" smtClean="0">
                                          <a:latin typeface="Cambria Math" charset="0"/>
                                          <a:ea typeface="Cambria Math" charset="0"/>
                                          <a:cs typeface="Cambria Math" charset="0"/>
                                        </a:rPr>
                                        <m:t>𝑡</m:t>
                                      </m:r>
                                    </m:e>
                                  </m:d>
                                  <m:r>
                                    <a:rPr lang="en-US" sz="2500" b="0" i="1" smtClean="0">
                                      <a:latin typeface="Cambria Math" charset="0"/>
                                      <a:ea typeface="Cambria Math" charset="0"/>
                                      <a:cs typeface="Cambria Math" charset="0"/>
                                    </a:rPr>
                                    <m:t>            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sz="2500" b="0" i="0" smtClean="0">
                                      <a:latin typeface="Cambria Math" charset="0"/>
                                      <a:ea typeface="Cambria Math" charset="0"/>
                                      <a:cs typeface="Cambria Math" charset="0"/>
                                    </a:rPr>
                                    <m:t>if</m:t>
                                  </m:r>
                                  <m:r>
                                    <a:rPr lang="en-US" sz="2500" b="0" i="1" smtClean="0">
                                      <a:latin typeface="Cambria Math" charset="0"/>
                                      <a:ea typeface="Cambria Math" charset="0"/>
                                      <a:cs typeface="Cambria Math" charset="0"/>
                                    </a:rPr>
                                    <m:t> </m:t>
                                  </m:r>
                                  <m:r>
                                    <a:rPr lang="en-US" sz="2500" b="0" i="1" smtClean="0">
                                      <a:latin typeface="Cambria Math" charset="0"/>
                                      <a:ea typeface="Cambria Math" charset="0"/>
                                      <a:cs typeface="Cambria Math" charset="0"/>
                                    </a:rPr>
                                    <m:t>𝑡</m:t>
                                  </m:r>
                                  <m:r>
                                    <a:rPr lang="en-US" sz="2500" b="0" i="1" smtClean="0">
                                      <a:latin typeface="Cambria Math" charset="0"/>
                                      <a:ea typeface="Cambria Math" charset="0"/>
                                      <a:cs typeface="Cambria Math" charset="0"/>
                                    </a:rPr>
                                    <m:t>∈</m:t>
                                  </m:r>
                                  <m:d>
                                    <m:dPr>
                                      <m:begChr m:val="["/>
                                      <m:endChr m:val="]"/>
                                      <m:ctrlPr>
                                        <a:rPr lang="en-US" sz="2500" b="0" i="1" smtClean="0">
                                          <a:latin typeface="Cambria Math" panose="02040503050406030204" pitchFamily="18" charset="0"/>
                                          <a:ea typeface="Cambria Math" charset="0"/>
                                          <a:cs typeface="Cambria Math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2500" b="0" i="1" smtClean="0">
                                          <a:latin typeface="Cambria Math" charset="0"/>
                                          <a:ea typeface="Cambria Math" charset="0"/>
                                          <a:cs typeface="Cambria Math" charset="0"/>
                                        </a:rPr>
                                        <m:t>0,1/2</m:t>
                                      </m:r>
                                    </m:e>
                                  </m:d>
                                </m:e>
                              </m:nary>
                            </m:e>
                            <m:e>
                              <m:r>
                                <a:rPr lang="en-US" sz="2500" i="1">
                                  <a:latin typeface="Cambria Math" charset="0"/>
                                  <a:ea typeface="Cambria Math" charset="0"/>
                                  <a:cs typeface="Cambria Math" charset="0"/>
                                </a:rPr>
                                <m:t>𝐵</m:t>
                              </m:r>
                              <m:d>
                                <m:dPr>
                                  <m:ctrlPr>
                                    <a:rPr lang="en-US" sz="2500" i="1">
                                      <a:latin typeface="Cambria Math" panose="02040503050406030204" pitchFamily="18" charset="0"/>
                                      <a:ea typeface="Cambria Math" charset="0"/>
                                      <a:cs typeface="Cambria Math" charset="0"/>
                                    </a:rPr>
                                  </m:ctrlPr>
                                </m:dPr>
                                <m:e>
                                  <m:d>
                                    <m:dPr>
                                      <m:begChr m:val="["/>
                                      <m:endChr m:val="]"/>
                                      <m:ctrlPr>
                                        <a:rPr lang="en-US" sz="2500" i="1">
                                          <a:latin typeface="Cambria Math" panose="02040503050406030204" pitchFamily="18" charset="0"/>
                                          <a:ea typeface="Cambria Math" charset="0"/>
                                          <a:cs typeface="Cambria Math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US" sz="2500" i="1">
                                              <a:latin typeface="Cambria Math" panose="02040503050406030204" pitchFamily="18" charset="0"/>
                                              <a:ea typeface="Cambria Math" charset="0"/>
                                              <a:cs typeface="Cambria Math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2500" i="1">
                                              <a:latin typeface="Cambria Math" charset="0"/>
                                              <a:ea typeface="Cambria Math" charset="0"/>
                                              <a:cs typeface="Cambria Math" charset="0"/>
                                            </a:rPr>
                                            <m:t>𝑃</m:t>
                                          </m:r>
                                        </m:e>
                                        <m:sub>
                                          <m:r>
                                            <a:rPr lang="en-US" sz="2500" b="0" i="1" smtClean="0">
                                              <a:latin typeface="Cambria Math" charset="0"/>
                                              <a:ea typeface="Cambria Math" charset="0"/>
                                              <a:cs typeface="Cambria Math" charset="0"/>
                                            </a:rPr>
                                            <m:t>3</m:t>
                                          </m:r>
                                        </m:sub>
                                      </m:sSub>
                                      <m:r>
                                        <a:rPr lang="en-US" sz="2500" i="1">
                                          <a:latin typeface="Cambria Math" charset="0"/>
                                          <a:ea typeface="Cambria Math" charset="0"/>
                                          <a:cs typeface="Cambria Math" charset="0"/>
                                        </a:rPr>
                                        <m:t>,</m:t>
                                      </m:r>
                                      <m:sSub>
                                        <m:sSubPr>
                                          <m:ctrlPr>
                                            <a:rPr lang="en-US" sz="2500" i="1">
                                              <a:latin typeface="Cambria Math" panose="02040503050406030204" pitchFamily="18" charset="0"/>
                                              <a:ea typeface="Cambria Math" charset="0"/>
                                              <a:cs typeface="Cambria Math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2500" i="1">
                                              <a:latin typeface="Cambria Math" charset="0"/>
                                              <a:ea typeface="Cambria Math" charset="0"/>
                                              <a:cs typeface="Cambria Math" charset="0"/>
                                            </a:rPr>
                                            <m:t>𝑃</m:t>
                                          </m:r>
                                        </m:e>
                                        <m:sub>
                                          <m:r>
                                            <a:rPr lang="en-US" sz="2500" b="0" i="1" smtClean="0">
                                              <a:latin typeface="Cambria Math" charset="0"/>
                                              <a:ea typeface="Cambria Math" charset="0"/>
                                              <a:cs typeface="Cambria Math" charset="0"/>
                                            </a:rPr>
                                            <m:t>4</m:t>
                                          </m:r>
                                        </m:sub>
                                      </m:sSub>
                                      <m:r>
                                        <a:rPr lang="en-US" sz="2500" i="1">
                                          <a:latin typeface="Cambria Math" charset="0"/>
                                          <a:ea typeface="Cambria Math" charset="0"/>
                                          <a:cs typeface="Cambria Math" charset="0"/>
                                        </a:rPr>
                                        <m:t>,</m:t>
                                      </m:r>
                                      <m:sSub>
                                        <m:sSubPr>
                                          <m:ctrlPr>
                                            <a:rPr lang="en-US" sz="2500" i="1">
                                              <a:latin typeface="Cambria Math" panose="02040503050406030204" pitchFamily="18" charset="0"/>
                                              <a:ea typeface="Cambria Math" charset="0"/>
                                              <a:cs typeface="Cambria Math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2500" i="1">
                                              <a:latin typeface="Cambria Math" charset="0"/>
                                              <a:ea typeface="Cambria Math" charset="0"/>
                                              <a:cs typeface="Cambria Math" charset="0"/>
                                            </a:rPr>
                                            <m:t>𝑃</m:t>
                                          </m:r>
                                        </m:e>
                                        <m:sub>
                                          <m:r>
                                            <a:rPr lang="en-US" sz="2500" b="0" i="1" smtClean="0">
                                              <a:latin typeface="Cambria Math" charset="0"/>
                                              <a:ea typeface="Cambria Math" charset="0"/>
                                              <a:cs typeface="Cambria Math" charset="0"/>
                                            </a:rPr>
                                            <m:t>5</m:t>
                                          </m:r>
                                        </m:sub>
                                      </m:sSub>
                                      <m:r>
                                        <a:rPr lang="en-US" sz="2500" i="1">
                                          <a:latin typeface="Cambria Math" charset="0"/>
                                          <a:ea typeface="Cambria Math" charset="0"/>
                                          <a:cs typeface="Cambria Math" charset="0"/>
                                        </a:rPr>
                                        <m:t>,</m:t>
                                      </m:r>
                                      <m:sSub>
                                        <m:sSubPr>
                                          <m:ctrlPr>
                                            <a:rPr lang="en-US" sz="2500" i="1">
                                              <a:latin typeface="Cambria Math" panose="02040503050406030204" pitchFamily="18" charset="0"/>
                                              <a:ea typeface="Cambria Math" charset="0"/>
                                              <a:cs typeface="Cambria Math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2500" i="1">
                                              <a:latin typeface="Cambria Math" charset="0"/>
                                              <a:ea typeface="Cambria Math" charset="0"/>
                                              <a:cs typeface="Cambria Math" charset="0"/>
                                            </a:rPr>
                                            <m:t>𝑃</m:t>
                                          </m:r>
                                        </m:e>
                                        <m:sub>
                                          <m:r>
                                            <a:rPr lang="en-US" sz="2500" b="0" i="1" smtClean="0">
                                              <a:latin typeface="Cambria Math" charset="0"/>
                                              <a:ea typeface="Cambria Math" charset="0"/>
                                              <a:cs typeface="Cambria Math" charset="0"/>
                                            </a:rPr>
                                            <m:t>6</m:t>
                                          </m:r>
                                        </m:sub>
                                      </m:sSub>
                                    </m:e>
                                  </m:d>
                                  <m:r>
                                    <a:rPr lang="en-US" sz="2500" i="1">
                                      <a:latin typeface="Cambria Math" charset="0"/>
                                      <a:ea typeface="Cambria Math" charset="0"/>
                                      <a:cs typeface="Cambria Math" charset="0"/>
                                    </a:rPr>
                                    <m:t>,2</m:t>
                                  </m:r>
                                  <m:r>
                                    <a:rPr lang="en-US" sz="2500" i="1">
                                      <a:latin typeface="Cambria Math" charset="0"/>
                                      <a:ea typeface="Cambria Math" charset="0"/>
                                      <a:cs typeface="Cambria Math" charset="0"/>
                                    </a:rPr>
                                    <m:t>𝑡</m:t>
                                  </m:r>
                                  <m:r>
                                    <a:rPr lang="en-US" sz="2500" b="0" i="1" smtClean="0">
                                      <a:latin typeface="Cambria Math" panose="02040503050406030204" pitchFamily="18" charset="0"/>
                                      <a:ea typeface="Cambria Math" charset="0"/>
                                      <a:cs typeface="Cambria Math" charset="0"/>
                                    </a:rPr>
                                    <m:t>−1</m:t>
                                  </m:r>
                                </m:e>
                              </m:d>
                              <m:r>
                                <a:rPr lang="en-US" sz="2500" i="1">
                                  <a:latin typeface="Cambria Math" charset="0"/>
                                  <a:ea typeface="Cambria Math" charset="0"/>
                                  <a:cs typeface="Cambria Math" charset="0"/>
                                </a:rPr>
                                <m:t>=</m:t>
                              </m:r>
                              <m:nary>
                                <m:naryPr>
                                  <m:chr m:val="∑"/>
                                  <m:ctrlPr>
                                    <a:rPr lang="en-US" sz="2500" i="1">
                                      <a:latin typeface="Cambria Math" panose="02040503050406030204" pitchFamily="18" charset="0"/>
                                      <a:ea typeface="Cambria Math" charset="0"/>
                                      <a:cs typeface="Cambria Math" charset="0"/>
                                    </a:rPr>
                                  </m:ctrlPr>
                                </m:naryPr>
                                <m:sub>
                                  <m:r>
                                    <m:rPr>
                                      <m:brk m:alnAt="23"/>
                                    </m:rPr>
                                    <a:rPr lang="en-US" sz="2500" i="1">
                                      <a:latin typeface="Cambria Math" charset="0"/>
                                      <a:ea typeface="Cambria Math" charset="0"/>
                                      <a:cs typeface="Cambria Math" charset="0"/>
                                    </a:rPr>
                                    <m:t>𝑖</m:t>
                                  </m:r>
                                  <m:r>
                                    <a:rPr lang="en-US" sz="2500" i="1">
                                      <a:latin typeface="Cambria Math" charset="0"/>
                                      <a:ea typeface="Cambria Math" charset="0"/>
                                      <a:cs typeface="Cambria Math" charset="0"/>
                                    </a:rPr>
                                    <m:t>=0</m:t>
                                  </m:r>
                                </m:sub>
                                <m:sup>
                                  <m:r>
                                    <a:rPr lang="en-US" sz="2500" b="0" i="1" smtClean="0">
                                      <a:latin typeface="Cambria Math" charset="0"/>
                                      <a:ea typeface="Cambria Math" charset="0"/>
                                      <a:cs typeface="Cambria Math" charset="0"/>
                                    </a:rPr>
                                    <m:t>3</m:t>
                                  </m:r>
                                </m:sup>
                                <m:e>
                                  <m:sSub>
                                    <m:sSubPr>
                                      <m:ctrlPr>
                                        <a:rPr lang="en-US" sz="2500" i="1">
                                          <a:latin typeface="Cambria Math" panose="02040503050406030204" pitchFamily="18" charset="0"/>
                                          <a:ea typeface="Cambria Math" charset="0"/>
                                          <a:cs typeface="Cambria Math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500" i="1">
                                          <a:latin typeface="Cambria Math" charset="0"/>
                                          <a:ea typeface="Cambria Math" charset="0"/>
                                          <a:cs typeface="Cambria Math" charset="0"/>
                                        </a:rPr>
                                        <m:t>𝑃</m:t>
                                      </m:r>
                                    </m:e>
                                    <m:sub>
                                      <m:r>
                                        <a:rPr lang="en-US" sz="2500" b="0" i="1" smtClean="0">
                                          <a:latin typeface="Cambria Math" charset="0"/>
                                          <a:ea typeface="Cambria Math" charset="0"/>
                                          <a:cs typeface="Cambria Math" charset="0"/>
                                        </a:rPr>
                                        <m:t>3+</m:t>
                                      </m:r>
                                      <m:r>
                                        <a:rPr lang="en-US" sz="2500" i="1">
                                          <a:latin typeface="Cambria Math" charset="0"/>
                                          <a:ea typeface="Cambria Math" charset="0"/>
                                          <a:cs typeface="Cambria Math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en-US" sz="2500" i="1">
                                          <a:latin typeface="Cambria Math" panose="02040503050406030204" pitchFamily="18" charset="0"/>
                                          <a:ea typeface="Cambria Math" charset="0"/>
                                          <a:cs typeface="Cambria Math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500" i="1">
                                          <a:latin typeface="Cambria Math" charset="0"/>
                                          <a:ea typeface="Cambria Math" charset="0"/>
                                          <a:cs typeface="Cambria Math" charset="0"/>
                                        </a:rPr>
                                        <m:t>𝑏</m:t>
                                      </m:r>
                                    </m:e>
                                    <m:sub>
                                      <m:r>
                                        <a:rPr lang="en-US" sz="2500" i="1">
                                          <a:latin typeface="Cambria Math" charset="0"/>
                                          <a:ea typeface="Cambria Math" charset="0"/>
                                          <a:cs typeface="Cambria Math" charset="0"/>
                                        </a:rPr>
                                        <m:t>𝑖</m:t>
                                      </m:r>
                                      <m:r>
                                        <a:rPr lang="en-US" sz="2500" i="1">
                                          <a:latin typeface="Cambria Math" charset="0"/>
                                          <a:ea typeface="Cambria Math" charset="0"/>
                                          <a:cs typeface="Cambria Math" charset="0"/>
                                        </a:rPr>
                                        <m:t>,3</m:t>
                                      </m:r>
                                    </m:sub>
                                  </m:sSub>
                                  <m:d>
                                    <m:dPr>
                                      <m:ctrlPr>
                                        <a:rPr lang="en-US" sz="2500" i="1">
                                          <a:latin typeface="Cambria Math" panose="02040503050406030204" pitchFamily="18" charset="0"/>
                                          <a:ea typeface="Cambria Math" charset="0"/>
                                          <a:cs typeface="Cambria Math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2500" i="1">
                                          <a:latin typeface="Cambria Math" charset="0"/>
                                          <a:ea typeface="Cambria Math" charset="0"/>
                                          <a:cs typeface="Cambria Math" charset="0"/>
                                        </a:rPr>
                                        <m:t>2</m:t>
                                      </m:r>
                                      <m:r>
                                        <a:rPr lang="en-US" sz="2500" i="1">
                                          <a:latin typeface="Cambria Math" charset="0"/>
                                          <a:ea typeface="Cambria Math" charset="0"/>
                                          <a:cs typeface="Cambria Math" charset="0"/>
                                        </a:rPr>
                                        <m:t>𝑡</m:t>
                                      </m:r>
                                      <m:r>
                                        <a:rPr lang="en-US" sz="2500" b="0" i="1" smtClean="0">
                                          <a:latin typeface="Cambria Math" charset="0"/>
                                          <a:ea typeface="Cambria Math" charset="0"/>
                                          <a:cs typeface="Cambria Math" charset="0"/>
                                        </a:rPr>
                                        <m:t>−1</m:t>
                                      </m:r>
                                    </m:e>
                                  </m:d>
                                  <m:r>
                                    <a:rPr lang="en-US" sz="2500" i="1">
                                      <a:latin typeface="Cambria Math" charset="0"/>
                                      <a:ea typeface="Cambria Math" charset="0"/>
                                      <a:cs typeface="Cambria Math" charset="0"/>
                                    </a:rPr>
                                    <m:t> 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sz="2500" i="0">
                                      <a:latin typeface="Cambria Math" charset="0"/>
                                      <a:ea typeface="Cambria Math" charset="0"/>
                                      <a:cs typeface="Cambria Math" charset="0"/>
                                    </a:rPr>
                                    <m:t>if</m:t>
                                  </m:r>
                                  <m:r>
                                    <a:rPr lang="en-US" sz="2500" i="1">
                                      <a:latin typeface="Cambria Math" charset="0"/>
                                      <a:ea typeface="Cambria Math" charset="0"/>
                                      <a:cs typeface="Cambria Math" charset="0"/>
                                    </a:rPr>
                                    <m:t> </m:t>
                                  </m:r>
                                  <m:r>
                                    <a:rPr lang="en-US" sz="2500" i="1">
                                      <a:latin typeface="Cambria Math" charset="0"/>
                                      <a:ea typeface="Cambria Math" charset="0"/>
                                      <a:cs typeface="Cambria Math" charset="0"/>
                                    </a:rPr>
                                    <m:t>𝑡</m:t>
                                  </m:r>
                                  <m:r>
                                    <a:rPr lang="en-US" sz="2500" i="1">
                                      <a:latin typeface="Cambria Math" charset="0"/>
                                      <a:ea typeface="Cambria Math" charset="0"/>
                                      <a:cs typeface="Cambria Math" charset="0"/>
                                    </a:rPr>
                                    <m:t>∈</m:t>
                                  </m:r>
                                  <m:d>
                                    <m:dPr>
                                      <m:begChr m:val="["/>
                                      <m:endChr m:val="]"/>
                                      <m:ctrlPr>
                                        <a:rPr lang="en-US" sz="2500" i="1">
                                          <a:latin typeface="Cambria Math" panose="02040503050406030204" pitchFamily="18" charset="0"/>
                                          <a:ea typeface="Cambria Math" charset="0"/>
                                          <a:cs typeface="Cambria Math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2500" i="1">
                                          <a:latin typeface="Cambria Math" charset="0"/>
                                          <a:ea typeface="Cambria Math" charset="0"/>
                                          <a:cs typeface="Cambria Math" charset="0"/>
                                        </a:rPr>
                                        <m:t>1/2</m:t>
                                      </m:r>
                                      <m:r>
                                        <a:rPr lang="en-US" sz="2500" b="0" i="1" smtClean="0">
                                          <a:latin typeface="Cambria Math" charset="0"/>
                                          <a:ea typeface="Cambria Math" charset="0"/>
                                          <a:cs typeface="Cambria Math" charset="0"/>
                                        </a:rPr>
                                        <m:t>,1</m:t>
                                      </m:r>
                                    </m:e>
                                  </m:d>
                                </m:e>
                              </m:nary>
                            </m:e>
                          </m:eqArr>
                        </m:e>
                      </m:d>
                    </m:oMath>
                  </m:oMathPara>
                </a14:m>
                <a:endParaRPr lang="en-US" sz="2500" dirty="0"/>
              </a:p>
            </p:txBody>
          </p:sp>
        </mc:Choice>
        <mc:Fallback>
          <p:sp>
            <p:nvSpPr>
              <p:cNvPr id="45" name="TextBox 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90132" y="4049671"/>
                <a:ext cx="9672724" cy="2377382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74615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</TotalTime>
  <Words>11</Words>
  <Application>Microsoft Office PowerPoint</Application>
  <PresentationFormat>Widescreen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Cambria Math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Van Duc Hoang</dc:creator>
  <cp:lastModifiedBy>Hoang Van Duc</cp:lastModifiedBy>
  <cp:revision>13</cp:revision>
  <cp:lastPrinted>2018-11-12T15:37:17Z</cp:lastPrinted>
  <dcterms:created xsi:type="dcterms:W3CDTF">2018-11-12T10:18:16Z</dcterms:created>
  <dcterms:modified xsi:type="dcterms:W3CDTF">2023-09-19T03:52:55Z</dcterms:modified>
</cp:coreProperties>
</file>