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54"/>
    <p:restoredTop sz="94444"/>
  </p:normalViewPr>
  <p:slideViewPr>
    <p:cSldViewPr snapToGrid="0" snapToObjects="1">
      <p:cViewPr varScale="1">
        <p:scale>
          <a:sx n="93" d="100"/>
          <a:sy n="93" d="100"/>
        </p:scale>
        <p:origin x="47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F46-CBE2-8440-8D66-53048A018CA3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299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F46-CBE2-8440-8D66-53048A018CA3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519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F46-CBE2-8440-8D66-53048A018CA3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704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F46-CBE2-8440-8D66-53048A018CA3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208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F46-CBE2-8440-8D66-53048A018CA3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034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F46-CBE2-8440-8D66-53048A018CA3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01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F46-CBE2-8440-8D66-53048A018CA3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44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F46-CBE2-8440-8D66-53048A018CA3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62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F46-CBE2-8440-8D66-53048A018CA3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826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F46-CBE2-8440-8D66-53048A018CA3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587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F46-CBE2-8440-8D66-53048A018CA3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284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33F46-CBE2-8440-8D66-53048A018CA3}" type="datetimeFigureOut">
              <a:rPr lang="en-US" smtClean="0"/>
              <a:t>12/11/18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7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372757" y="2880635"/>
            <a:ext cx="123147" cy="116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850795" y="1291319"/>
            <a:ext cx="123147" cy="116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181824" y="1690461"/>
            <a:ext cx="123147" cy="116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8628971" y="739775"/>
            <a:ext cx="123147" cy="116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0827886" y="2194130"/>
            <a:ext cx="123147" cy="116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880174" y="4469950"/>
            <a:ext cx="123147" cy="116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54224" y="6095548"/>
            <a:ext cx="123147" cy="116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/>
          <p:cNvSpPr/>
          <p:nvPr/>
        </p:nvSpPr>
        <p:spPr>
          <a:xfrm>
            <a:off x="327546" y="1760561"/>
            <a:ext cx="4926842" cy="4394579"/>
          </a:xfrm>
          <a:custGeom>
            <a:avLst/>
            <a:gdLst>
              <a:gd name="connsiteX0" fmla="*/ 0 w 4926842"/>
              <a:gd name="connsiteY0" fmla="*/ 4394579 h 4394579"/>
              <a:gd name="connsiteX1" fmla="*/ 1678675 w 4926842"/>
              <a:gd name="connsiteY1" fmla="*/ 900752 h 4394579"/>
              <a:gd name="connsiteX2" fmla="*/ 4926842 w 4926842"/>
              <a:gd name="connsiteY2" fmla="*/ 0 h 4394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26842" h="4394579">
                <a:moveTo>
                  <a:pt x="0" y="4394579"/>
                </a:moveTo>
                <a:cubicBezTo>
                  <a:pt x="428767" y="3013880"/>
                  <a:pt x="857535" y="1633182"/>
                  <a:pt x="1678675" y="900752"/>
                </a:cubicBezTo>
                <a:cubicBezTo>
                  <a:pt x="2499815" y="168322"/>
                  <a:pt x="4926842" y="0"/>
                  <a:pt x="4926842" y="0"/>
                </a:cubicBezTo>
              </a:path>
            </a:pathLst>
          </a:cu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5281684" y="1483590"/>
            <a:ext cx="6660107" cy="3061114"/>
          </a:xfrm>
          <a:custGeom>
            <a:avLst/>
            <a:gdLst>
              <a:gd name="connsiteX0" fmla="*/ 0 w 6660107"/>
              <a:gd name="connsiteY0" fmla="*/ 249676 h 3061114"/>
              <a:gd name="connsiteX1" fmla="*/ 3316406 w 6660107"/>
              <a:gd name="connsiteY1" fmla="*/ 276971 h 3061114"/>
              <a:gd name="connsiteX2" fmla="*/ 6660107 w 6660107"/>
              <a:gd name="connsiteY2" fmla="*/ 3061114 h 3061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60107" h="3061114">
                <a:moveTo>
                  <a:pt x="0" y="249676"/>
                </a:moveTo>
                <a:cubicBezTo>
                  <a:pt x="1103194" y="29037"/>
                  <a:pt x="2206388" y="-191602"/>
                  <a:pt x="3316406" y="276971"/>
                </a:cubicBezTo>
                <a:cubicBezTo>
                  <a:pt x="4426424" y="745544"/>
                  <a:pt x="6660107" y="3061114"/>
                  <a:pt x="6660107" y="3061114"/>
                </a:cubicBezTo>
              </a:path>
            </a:pathLst>
          </a:cu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326572" y="2880635"/>
            <a:ext cx="90826" cy="3273195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5" idx="0"/>
            <a:endCxn id="6" idx="0"/>
          </p:cNvCxnSpPr>
          <p:nvPr/>
        </p:nvCxnSpPr>
        <p:spPr>
          <a:xfrm flipV="1">
            <a:off x="434331" y="1291319"/>
            <a:ext cx="1478038" cy="1589316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6" idx="1"/>
            <a:endCxn id="2" idx="2"/>
          </p:cNvCxnSpPr>
          <p:nvPr/>
        </p:nvCxnSpPr>
        <p:spPr>
          <a:xfrm>
            <a:off x="1868829" y="1308389"/>
            <a:ext cx="3385559" cy="452172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3" idx="0"/>
            <a:endCxn id="8" idx="6"/>
          </p:cNvCxnSpPr>
          <p:nvPr/>
        </p:nvCxnSpPr>
        <p:spPr>
          <a:xfrm flipV="1">
            <a:off x="5281684" y="798057"/>
            <a:ext cx="3470434" cy="935209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8" idx="5"/>
            <a:endCxn id="9" idx="5"/>
          </p:cNvCxnSpPr>
          <p:nvPr/>
        </p:nvCxnSpPr>
        <p:spPr>
          <a:xfrm>
            <a:off x="8734084" y="839268"/>
            <a:ext cx="2198915" cy="1454355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9" idx="5"/>
            <a:endCxn id="10" idx="4"/>
          </p:cNvCxnSpPr>
          <p:nvPr/>
        </p:nvCxnSpPr>
        <p:spPr>
          <a:xfrm>
            <a:off x="10932999" y="2293623"/>
            <a:ext cx="1008749" cy="2292890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300250" y="5857021"/>
                <a:ext cx="863600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500" i="1" smtClean="0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500" b="0" i="1" smtClean="0">
                              <a:latin typeface="Cambria Math" charset="0"/>
                            </a:rPr>
                            <m:t>𝑃</m:t>
                          </m:r>
                        </m:e>
                        <m:sub>
                          <m:r>
                            <a:rPr lang="en-US" sz="2500" b="0" i="1" smtClean="0">
                              <a:latin typeface="Cambria Math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sz="2500" dirty="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250" y="5857021"/>
                <a:ext cx="863600" cy="477054"/>
              </a:xfrm>
              <a:prstGeom prst="rect">
                <a:avLst/>
              </a:prstGeom>
              <a:blipFill rotWithShape="0">
                <a:blip r:embed="rId2"/>
                <a:stretch>
                  <a:fillRect b="-2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-241614" y="2419557"/>
                <a:ext cx="863600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500" i="1" smtClean="0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500" b="0" i="1" smtClean="0">
                              <a:latin typeface="Cambria Math" charset="0"/>
                            </a:rPr>
                            <m:t>𝑃</m:t>
                          </m:r>
                        </m:e>
                        <m:sub>
                          <m:r>
                            <a:rPr lang="en-US" sz="2500" b="0" i="1" smtClean="0">
                              <a:latin typeface="Cambria Math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500" dirty="0"/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41614" y="2419557"/>
                <a:ext cx="863600" cy="477054"/>
              </a:xfrm>
              <a:prstGeom prst="rect">
                <a:avLst/>
              </a:prstGeom>
              <a:blipFill rotWithShape="0">
                <a:blip r:embed="rId3"/>
                <a:stretch>
                  <a:fillRect b="-2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1180780" y="810894"/>
                <a:ext cx="863600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500" i="1" smtClean="0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500" b="0" i="1" smtClean="0">
                              <a:latin typeface="Cambria Math" charset="0"/>
                            </a:rPr>
                            <m:t>𝑃</m:t>
                          </m:r>
                        </m:e>
                        <m:sub>
                          <m:r>
                            <a:rPr lang="en-US" sz="2500" b="0" i="1" smtClean="0">
                              <a:latin typeface="Cambria Math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500" dirty="0"/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0780" y="810894"/>
                <a:ext cx="863600" cy="477054"/>
              </a:xfrm>
              <a:prstGeom prst="rect">
                <a:avLst/>
              </a:prstGeom>
              <a:blipFill rotWithShape="0">
                <a:blip r:embed="rId4"/>
                <a:stretch>
                  <a:fillRect b="-2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4685984" y="1149563"/>
                <a:ext cx="863600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500" i="1" smtClean="0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500" b="0" i="1" smtClean="0">
                              <a:latin typeface="Cambria Math" charset="0"/>
                            </a:rPr>
                            <m:t>𝑃</m:t>
                          </m:r>
                        </m:e>
                        <m:sub>
                          <m:r>
                            <a:rPr lang="en-US" sz="2500" b="0" i="1" smtClean="0">
                              <a:latin typeface="Cambria Math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500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5984" y="1149563"/>
                <a:ext cx="863600" cy="477054"/>
              </a:xfrm>
              <a:prstGeom prst="rect">
                <a:avLst/>
              </a:prstGeom>
              <a:blipFill rotWithShape="0">
                <a:blip r:embed="rId5"/>
                <a:stretch>
                  <a:fillRect b="-2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8055707" y="252095"/>
                <a:ext cx="863600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500" i="1" smtClean="0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500" b="0" i="1" smtClean="0">
                              <a:latin typeface="Cambria Math" charset="0"/>
                            </a:rPr>
                            <m:t>𝑃</m:t>
                          </m:r>
                        </m:e>
                        <m:sub>
                          <m:r>
                            <a:rPr lang="en-US" sz="2500" b="0" i="1" smtClean="0">
                              <a:latin typeface="Cambria Math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en-US" sz="2500" dirty="0"/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5707" y="252095"/>
                <a:ext cx="863600" cy="477054"/>
              </a:xfrm>
              <a:prstGeom prst="rect">
                <a:avLst/>
              </a:prstGeom>
              <a:blipFill rotWithShape="0">
                <a:blip r:embed="rId6"/>
                <a:stretch>
                  <a:fillRect b="-12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10714234" y="1759157"/>
                <a:ext cx="863600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500" i="1" smtClean="0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500" b="0" i="1" smtClean="0">
                              <a:latin typeface="Cambria Math" charset="0"/>
                            </a:rPr>
                            <m:t>𝑃</m:t>
                          </m:r>
                        </m:e>
                        <m:sub>
                          <m:r>
                            <a:rPr lang="en-US" sz="2500" b="0" i="1" smtClean="0">
                              <a:latin typeface="Cambria Math" charset="0"/>
                            </a:rPr>
                            <m:t>5</m:t>
                          </m:r>
                        </m:sub>
                      </m:sSub>
                    </m:oMath>
                  </m:oMathPara>
                </a14:m>
                <a:endParaRPr lang="en-US" sz="2500" dirty="0"/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14234" y="1759157"/>
                <a:ext cx="863600" cy="477054"/>
              </a:xfrm>
              <a:prstGeom prst="rect">
                <a:avLst/>
              </a:prstGeom>
              <a:blipFill rotWithShape="0">
                <a:blip r:embed="rId7"/>
                <a:stretch>
                  <a:fillRect b="-2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11306898" y="4434622"/>
                <a:ext cx="863600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500" i="1" smtClean="0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500" b="0" i="1" smtClean="0">
                              <a:latin typeface="Cambria Math" charset="0"/>
                            </a:rPr>
                            <m:t>𝑃</m:t>
                          </m:r>
                        </m:e>
                        <m:sub>
                          <m:r>
                            <a:rPr lang="en-US" sz="2500" b="0" i="1" smtClean="0">
                              <a:latin typeface="Cambria Math" charset="0"/>
                            </a:rPr>
                            <m:t>6</m:t>
                          </m:r>
                        </m:sub>
                      </m:sSub>
                    </m:oMath>
                  </m:oMathPara>
                </a14:m>
                <a:endParaRPr lang="en-US" sz="2500" dirty="0"/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06898" y="4434622"/>
                <a:ext cx="863600" cy="477054"/>
              </a:xfrm>
              <a:prstGeom prst="rect">
                <a:avLst/>
              </a:prstGeom>
              <a:blipFill rotWithShape="0">
                <a:blip r:embed="rId8"/>
                <a:stretch>
                  <a:fillRect b="-12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TextBox 44"/>
              <p:cNvSpPr txBox="1"/>
              <p:nvPr/>
            </p:nvSpPr>
            <p:spPr>
              <a:xfrm>
                <a:off x="1490132" y="4049671"/>
                <a:ext cx="9672724" cy="24446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50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Γ</m:t>
                      </m:r>
                      <m:d>
                        <m:dPr>
                          <m:ctrlPr>
                            <a:rPr lang="en-US" sz="2500" b="0" i="1" smtClean="0"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</m:ctrlPr>
                        </m:dPr>
                        <m:e>
                          <m:r>
                            <a:rPr lang="en-US" sz="2500" b="0" i="1" smtClean="0"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𝑡</m:t>
                          </m:r>
                        </m:e>
                      </m:d>
                      <m:r>
                        <a:rPr lang="en-US" sz="2500" b="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500" b="0" i="1" smtClean="0"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500" b="0" i="1" smtClean="0"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</m:ctrlPr>
                            </m:eqArrPr>
                            <m:e>
                              <m:r>
                                <a:rPr lang="en-US" sz="2500" b="0" i="1" smtClean="0"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𝐵</m:t>
                              </m:r>
                              <m:d>
                                <m:dPr>
                                  <m:ctrlPr>
                                    <a:rPr lang="en-US" sz="2500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en-US" sz="2500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,2</m:t>
                                  </m:r>
                                  <m:r>
                                    <a:rPr lang="en-US" sz="2500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𝑡</m:t>
                                  </m:r>
                                </m:e>
                              </m:d>
                              <m:r>
                                <a:rPr lang="en-US" sz="2500" b="0" i="1" smtClean="0"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=</m:t>
                              </m:r>
                              <m:nary>
                                <m:naryPr>
                                  <m:chr m:val="∑"/>
                                  <m:ctrlPr>
                                    <a:rPr lang="en-US" sz="2500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en-US" sz="2500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𝑖</m:t>
                                  </m:r>
                                  <m:r>
                                    <a:rPr lang="en-US" sz="2500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=0</m:t>
                                  </m:r>
                                </m:sub>
                                <m:sup>
                                  <m:r>
                                    <a:rPr lang="en-US" sz="2500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3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𝑖</m:t>
                                      </m:r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,</m:t>
                                      </m:r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𝐷</m:t>
                                      </m:r>
                                    </m:sub>
                                  </m:sSub>
                                  <m:d>
                                    <m:dPr>
                                      <m:ctrlP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2</m:t>
                                      </m:r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𝑡</m:t>
                                      </m:r>
                                    </m:e>
                                  </m:d>
                                  <m:r>
                                    <a:rPr lang="en-US" sz="2500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           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2500" b="0" i="0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if</m:t>
                                  </m:r>
                                  <m:r>
                                    <a:rPr lang="en-US" sz="2500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 </m:t>
                                  </m:r>
                                  <m:r>
                                    <a:rPr lang="en-US" sz="2500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𝑡</m:t>
                                  </m:r>
                                  <m:r>
                                    <a:rPr lang="en-US" sz="2500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∈</m:t>
                                  </m:r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0,1/2</m:t>
                                      </m:r>
                                    </m:e>
                                  </m:d>
                                </m:e>
                              </m:nary>
                            </m:e>
                            <m:e>
                              <m:r>
                                <a:rPr lang="en-US" sz="2500" i="1"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𝐵</m:t>
                              </m:r>
                              <m:d>
                                <m:dPr>
                                  <m:ctrlPr>
                                    <a:rPr lang="en-US" sz="2500" i="1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2500" i="1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500" i="1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  <m: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sz="2500" i="1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500" i="1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4</m:t>
                                          </m:r>
                                        </m:sub>
                                      </m:sSub>
                                      <m: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sz="2500" i="1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500" i="1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5</m:t>
                                          </m:r>
                                        </m:sub>
                                      </m:sSub>
                                      <m: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sz="2500" i="1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500" i="1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6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en-US" sz="2500" i="1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,2</m:t>
                                  </m:r>
                                  <m:r>
                                    <a:rPr lang="en-US" sz="2500" i="1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𝑡</m:t>
                                  </m:r>
                                </m:e>
                              </m:d>
                              <m:r>
                                <a:rPr lang="en-US" sz="2500" i="1"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=</m:t>
                              </m:r>
                              <m:nary>
                                <m:naryPr>
                                  <m:chr m:val="∑"/>
                                  <m:ctrlPr>
                                    <a:rPr lang="en-US" sz="2500" i="1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en-US" sz="2500" i="1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𝑖</m:t>
                                  </m:r>
                                  <m:r>
                                    <a:rPr lang="en-US" sz="2500" i="1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=0</m:t>
                                  </m:r>
                                </m:sub>
                                <m:sup>
                                  <m:r>
                                    <a:rPr lang="en-US" sz="2500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3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3+</m:t>
                                      </m:r>
                                      <m: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𝑖</m:t>
                                      </m:r>
                                      <m: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,</m:t>
                                      </m:r>
                                      <m: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𝐷</m:t>
                                      </m:r>
                                    </m:sub>
                                  </m:sSub>
                                  <m:d>
                                    <m:dPr>
                                      <m:ctrlP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2</m:t>
                                      </m:r>
                                      <m: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𝑡</m:t>
                                      </m:r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−1</m:t>
                                      </m:r>
                                    </m:e>
                                  </m:d>
                                  <m:r>
                                    <a:rPr lang="en-US" sz="2500" i="1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2500" i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if</m:t>
                                  </m:r>
                                  <m:r>
                                    <a:rPr lang="en-US" sz="2500" i="1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 </m:t>
                                  </m:r>
                                  <m:r>
                                    <a:rPr lang="en-US" sz="2500" i="1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𝑡</m:t>
                                  </m:r>
                                  <m:r>
                                    <a:rPr lang="en-US" sz="2500" i="1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∈</m:t>
                                  </m:r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1/2</m:t>
                                      </m:r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,1</m:t>
                                      </m:r>
                                    </m:e>
                                  </m:d>
                                </m:e>
                              </m:nary>
                            </m:e>
                          </m:eqArr>
                        </m:e>
                      </m:d>
                    </m:oMath>
                  </m:oMathPara>
                </a14:m>
                <a:endParaRPr lang="en-US" sz="2500" dirty="0"/>
              </a:p>
            </p:txBody>
          </p:sp>
        </mc:Choice>
        <mc:Fallback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0132" y="4049671"/>
                <a:ext cx="9672724" cy="2444644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461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135</Words>
  <Application>Microsoft Macintosh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 Duc Hoang</dc:creator>
  <cp:lastModifiedBy>Van Duc Hoang</cp:lastModifiedBy>
  <cp:revision>10</cp:revision>
  <cp:lastPrinted>2018-11-12T15:37:17Z</cp:lastPrinted>
  <dcterms:created xsi:type="dcterms:W3CDTF">2018-11-12T10:18:16Z</dcterms:created>
  <dcterms:modified xsi:type="dcterms:W3CDTF">2018-12-11T16:50:27Z</dcterms:modified>
</cp:coreProperties>
</file>